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04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2" r:id="rId3"/>
    <p:sldId id="342" r:id="rId4"/>
    <p:sldId id="353" r:id="rId5"/>
    <p:sldId id="340" r:id="rId6"/>
    <p:sldId id="346" r:id="rId7"/>
    <p:sldId id="348" r:id="rId8"/>
    <p:sldId id="361" r:id="rId9"/>
    <p:sldId id="345" r:id="rId10"/>
    <p:sldId id="352" r:id="rId11"/>
    <p:sldId id="343" r:id="rId12"/>
    <p:sldId id="349" r:id="rId13"/>
    <p:sldId id="350" r:id="rId14"/>
    <p:sldId id="354" r:id="rId15"/>
    <p:sldId id="351" r:id="rId16"/>
    <p:sldId id="360" r:id="rId17"/>
    <p:sldId id="359" r:id="rId18"/>
    <p:sldId id="362" r:id="rId1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4">
          <p15:clr>
            <a:srgbClr val="A4A3A4"/>
          </p15:clr>
        </p15:guide>
        <p15:guide id="2" pos="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6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536" y="176"/>
      </p:cViewPr>
      <p:guideLst>
        <p:guide orient="horz" pos="1024"/>
        <p:guide pos="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O\AppData\Local\Microsoft\Windows\INetCache\Content.Outlook\L82Y3H9Z\dettaglio_roma_2007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4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7573084269198531E-17"/>
                  <c:y val="-8.3442156380277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E-44C5-B3DF-2D0E4F3B16C8}"/>
                </c:ext>
              </c:extLst>
            </c:dLbl>
            <c:dLbl>
              <c:idx val="2"/>
              <c:layout>
                <c:manualLayout>
                  <c:x val="1.9170858845419176E-3"/>
                  <c:y val="-9.1142284116804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E-44C5-B3DF-2D0E4F3B16C8}"/>
                </c:ext>
              </c:extLst>
            </c:dLbl>
            <c:dLbl>
              <c:idx val="3"/>
              <c:layout>
                <c:manualLayout>
                  <c:x val="3.8341717690837649E-3"/>
                  <c:y val="-9.20490025948245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E-44C5-B3DF-2D0E4F3B16C8}"/>
                </c:ext>
              </c:extLst>
            </c:dLbl>
            <c:dLbl>
              <c:idx val="4"/>
              <c:layout>
                <c:manualLayout>
                  <c:x val="0"/>
                  <c:y val="-0.12310166027786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CE-44C5-B3DF-2D0E4F3B16C8}"/>
                </c:ext>
              </c:extLst>
            </c:dLbl>
            <c:dLbl>
              <c:idx val="5"/>
              <c:layout>
                <c:manualLayout>
                  <c:x val="-7.0292337076794123E-17"/>
                  <c:y val="-0.140087559365112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CE-44C5-B3DF-2D0E4F3B16C8}"/>
                </c:ext>
              </c:extLst>
            </c:dLbl>
            <c:dLbl>
              <c:idx val="6"/>
              <c:layout>
                <c:manualLayout>
                  <c:x val="0"/>
                  <c:y val="-0.177473287741005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CE-44C5-B3DF-2D0E4F3B16C8}"/>
                </c:ext>
              </c:extLst>
            </c:dLbl>
            <c:dLbl>
              <c:idx val="7"/>
              <c:layout>
                <c:manualLayout>
                  <c:x val="0"/>
                  <c:y val="-0.185277065902960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CE-44C5-B3DF-2D0E4F3B16C8}"/>
                </c:ext>
              </c:extLst>
            </c:dLbl>
            <c:dLbl>
              <c:idx val="8"/>
              <c:layout>
                <c:manualLayout>
                  <c:x val="-1.9170858845419176E-3"/>
                  <c:y val="-0.245958004649122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CE-44C5-B3DF-2D0E4F3B16C8}"/>
                </c:ext>
              </c:extLst>
            </c:dLbl>
            <c:dLbl>
              <c:idx val="9"/>
              <c:layout>
                <c:manualLayout>
                  <c:x val="-7.0292337076794123E-17"/>
                  <c:y val="-0.3026657760847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CE-44C5-B3DF-2D0E4F3B16C8}"/>
                </c:ext>
              </c:extLst>
            </c:dLbl>
            <c:dLbl>
              <c:idx val="10"/>
              <c:layout>
                <c:manualLayout>
                  <c:x val="-1.9170858845420581E-3"/>
                  <c:y val="-0.379430053336905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CE-44C5-B3DF-2D0E4F3B16C8}"/>
                </c:ext>
              </c:extLst>
            </c:dLbl>
            <c:dLbl>
              <c:idx val="11"/>
              <c:layout>
                <c:manualLayout>
                  <c:x val="0"/>
                  <c:y val="-0.410648729896198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CE-44C5-B3DF-2D0E4F3B16C8}"/>
                </c:ext>
              </c:extLst>
            </c:dLbl>
            <c:dLbl>
              <c:idx val="12"/>
              <c:layout>
                <c:manualLayout>
                  <c:x val="0"/>
                  <c:y val="-0.416951804334132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CE-44C5-B3DF-2D0E4F3B16C8}"/>
                </c:ext>
              </c:extLst>
            </c:dLbl>
            <c:dLbl>
              <c:idx val="13"/>
              <c:layout>
                <c:manualLayout>
                  <c:x val="-3.8341717690838352E-3"/>
                  <c:y val="-0.418624466786869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CE-44C5-B3DF-2D0E4F3B16C8}"/>
                </c:ext>
              </c:extLst>
            </c:dLbl>
            <c:dLbl>
              <c:idx val="14"/>
              <c:layout>
                <c:manualLayout>
                  <c:x val="0"/>
                  <c:y val="-0.436066249550427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CE-44C5-B3DF-2D0E4F3B16C8}"/>
                </c:ext>
              </c:extLst>
            </c:dLbl>
            <c:dLbl>
              <c:idx val="15"/>
              <c:layout>
                <c:manualLayout>
                  <c:x val="-1.4058467415358825E-16"/>
                  <c:y val="-0.449764143308444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CE-44C5-B3DF-2D0E4F3B1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Foglio1!$D$24:$D$39</c:f>
              <c:numCache>
                <c:formatCode>General</c:formatCode>
                <c:ptCount val="16"/>
                <c:pt idx="0">
                  <c:v>1861</c:v>
                </c:pt>
                <c:pt idx="1">
                  <c:v>1871</c:v>
                </c:pt>
                <c:pt idx="2">
                  <c:v>1881</c:v>
                </c:pt>
                <c:pt idx="3">
                  <c:v>1901</c:v>
                </c:pt>
                <c:pt idx="4">
                  <c:v>1911</c:v>
                </c:pt>
                <c:pt idx="5">
                  <c:v>1921</c:v>
                </c:pt>
                <c:pt idx="6">
                  <c:v>1931</c:v>
                </c:pt>
                <c:pt idx="7">
                  <c:v>1936</c:v>
                </c:pt>
                <c:pt idx="8">
                  <c:v>1951</c:v>
                </c:pt>
                <c:pt idx="9">
                  <c:v>1961</c:v>
                </c:pt>
                <c:pt idx="10">
                  <c:v>1971</c:v>
                </c:pt>
                <c:pt idx="11">
                  <c:v>1981</c:v>
                </c:pt>
                <c:pt idx="12">
                  <c:v>1991</c:v>
                </c:pt>
                <c:pt idx="13">
                  <c:v>2001</c:v>
                </c:pt>
                <c:pt idx="14">
                  <c:v>2011</c:v>
                </c:pt>
                <c:pt idx="15">
                  <c:v>2021</c:v>
                </c:pt>
              </c:numCache>
            </c:numRef>
          </c:cat>
          <c:val>
            <c:numRef>
              <c:f>Foglio1!$E$24:$E$39</c:f>
              <c:numCache>
                <c:formatCode>0</c:formatCode>
                <c:ptCount val="16"/>
                <c:pt idx="1">
                  <c:v>209.22200000000001</c:v>
                </c:pt>
                <c:pt idx="2">
                  <c:v>269.81299999999999</c:v>
                </c:pt>
                <c:pt idx="3">
                  <c:v>416.02800000000002</c:v>
                </c:pt>
                <c:pt idx="4">
                  <c:v>511.07600000000002</c:v>
                </c:pt>
                <c:pt idx="5">
                  <c:v>650.25800000000004</c:v>
                </c:pt>
                <c:pt idx="6">
                  <c:v>916.85799999999995</c:v>
                </c:pt>
                <c:pt idx="7">
                  <c:v>1133.202</c:v>
                </c:pt>
                <c:pt idx="8">
                  <c:v>1626.7929999999999</c:v>
                </c:pt>
                <c:pt idx="9">
                  <c:v>2155.0929999999998</c:v>
                </c:pt>
                <c:pt idx="10">
                  <c:v>2739.9520000000002</c:v>
                </c:pt>
                <c:pt idx="11">
                  <c:v>2797.337</c:v>
                </c:pt>
                <c:pt idx="12">
                  <c:v>2733.9079999999999</c:v>
                </c:pt>
                <c:pt idx="13">
                  <c:v>2546.8040000000001</c:v>
                </c:pt>
                <c:pt idx="14">
                  <c:v>2617.1750000000002</c:v>
                </c:pt>
                <c:pt idx="15">
                  <c:v>2749.0309999999999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CE-44C5-B3DF-2D0E4F3B1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170624"/>
        <c:axId val="560131424"/>
      </c:barChart>
      <c:catAx>
        <c:axId val="1595170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0131424"/>
        <c:crosses val="autoZero"/>
        <c:auto val="1"/>
        <c:lblAlgn val="ctr"/>
        <c:lblOffset val="100"/>
        <c:noMultiLvlLbl val="0"/>
      </c:catAx>
      <c:valAx>
        <c:axId val="560131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n. abitanti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5170624"/>
        <c:crosses val="autoZero"/>
        <c:crossBetween val="between"/>
      </c:valAx>
      <c:spPr>
        <a:noFill/>
        <a:ln>
          <a:solidFill>
            <a:schemeClr val="accent4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'roma IFL'!$E$4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'roma IFL'!$C$10:$C$26</c:f>
              <c:numCache>
                <c:formatCode>@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'roma IFL'!$E$10:$E$26</c:f>
              <c:numCache>
                <c:formatCode>#,##0</c:formatCode>
                <c:ptCount val="17"/>
                <c:pt idx="0">
                  <c:v>651032310</c:v>
                </c:pt>
                <c:pt idx="1">
                  <c:v>330568023</c:v>
                </c:pt>
                <c:pt idx="2">
                  <c:v>858596880</c:v>
                </c:pt>
                <c:pt idx="3">
                  <c:v>777871258</c:v>
                </c:pt>
                <c:pt idx="4">
                  <c:v>673583996</c:v>
                </c:pt>
                <c:pt idx="5">
                  <c:v>1389802913.0799999</c:v>
                </c:pt>
                <c:pt idx="6">
                  <c:v>978989802</c:v>
                </c:pt>
                <c:pt idx="7">
                  <c:v>236072163.11000001</c:v>
                </c:pt>
                <c:pt idx="8">
                  <c:v>281488491.32999998</c:v>
                </c:pt>
                <c:pt idx="9">
                  <c:v>267389845.97000003</c:v>
                </c:pt>
                <c:pt idx="10">
                  <c:v>220386759.47</c:v>
                </c:pt>
                <c:pt idx="11">
                  <c:v>128761934.76000001</c:v>
                </c:pt>
                <c:pt idx="12">
                  <c:v>284826215.09000003</c:v>
                </c:pt>
                <c:pt idx="13">
                  <c:v>215684823.27000001</c:v>
                </c:pt>
                <c:pt idx="14">
                  <c:v>362205404.14999998</c:v>
                </c:pt>
                <c:pt idx="15">
                  <c:v>217542242.5</c:v>
                </c:pt>
                <c:pt idx="16">
                  <c:v>522289722.81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8-41CD-8E6C-7DC039394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2189536"/>
        <c:axId val="2032187136"/>
      </c:lineChart>
      <c:catAx>
        <c:axId val="203218953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187136"/>
        <c:crosses val="autoZero"/>
        <c:auto val="1"/>
        <c:lblAlgn val="ctr"/>
        <c:lblOffset val="100"/>
        <c:noMultiLvlLbl val="0"/>
      </c:catAx>
      <c:valAx>
        <c:axId val="203218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18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F82968-D7A8-DF75-267D-85B13D91B1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CE76D46-8BF7-7722-35AD-C7730B0677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F94DD10-E5A3-85FD-DB25-4DFF3EA0F4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E1C93F2-65EF-F4B6-E2F4-3DCC373E6A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 charset="-128"/>
              </a:defRPr>
            </a:lvl1pPr>
          </a:lstStyle>
          <a:p>
            <a:pPr>
              <a:defRPr/>
            </a:pPr>
            <a:fld id="{FCD771AA-B067-C345-ABC6-D2EF6B10E7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D9624C1-6DF1-8232-7F7E-D0024F4478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A3C1B2-119B-C133-7347-D66FB5F15A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519E200-6DF3-792E-8DF1-06FD45C2BA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55574AE-3809-F84D-E933-B602BFB127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7F0F93B-F04C-9B58-4F7C-9CE71EF1B7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AE0ED09-5D8C-FE6F-A5B7-361217A21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 charset="-128"/>
              </a:defRPr>
            </a:lvl1pPr>
          </a:lstStyle>
          <a:p>
            <a:pPr>
              <a:defRPr/>
            </a:pPr>
            <a:fld id="{16A23438-E530-3146-B6A2-4361BE1D31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701B3B5-613C-D9EC-BC18-894083360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10AE56-8A53-F741-B0C0-7068F9810568}" type="slidenum">
              <a:rPr lang="it-IT" altLang="it-IT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ED014C-1304-0546-FA74-90FC36460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C156D1E-0CC0-0DDB-AFF5-48096FC08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E3ACA-3F47-2874-8E5D-B7263DD9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FEB9-71D0-D302-15C4-DBFDE891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1BF71-B34F-D6BC-11B4-2587A396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FBAB-9CF3-0F44-B1F0-11668270CB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447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09152-321A-EC1C-F064-D2242B68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E767-A46B-E691-BE9B-D2B0FB80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2DB4D-6531-4C93-9B9B-98A9CC1E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0DFA-49C1-104E-8670-FAF3947BEC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91922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5820B-74C0-5016-D92F-4F46BDEC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D7433-2FEC-19B3-5096-4D92368C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686CA-BE48-B35C-528B-660ED92E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B2E0-4712-DF48-A3F5-15972F2063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63181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2850-3910-A03F-8E5F-4742B4D0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2A71-4060-8FB5-E996-32B082D2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23CD-255D-9D71-3008-61396D2E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17AB-A2CD-5F4E-817B-DC78F9A252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07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5A7E-D460-22B0-C9AB-554C2695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49E7-BF69-93AF-54CB-05869305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117E-17B8-F706-8F40-413856AB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8422-FEC8-CB4F-9A2C-11E06E7A24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34610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C89CD5-0279-7D3E-AF4C-7AE57FD2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CC4EDF-ECFB-14D2-3E61-44EBF9A8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7EC1FD-AA98-01AE-1291-AEC886AC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FC22-7A19-5C46-BE1C-79C911E6AB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95243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F2B13E-03DA-2E0A-2612-FFA84947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ABE815-FF16-211A-2BF6-AABA0238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FE83CE-7F79-B497-8AC6-C8665D14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1585-9C9E-254B-BD54-0E1E1112F2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5549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504EFB-475E-AB7F-CAC2-0B398827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B393AE-83A1-C800-B5A9-B358481E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4DECEF-FBFF-97B0-7D1E-F3EC4F5B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976E-99DB-4445-98CA-B1C9095A2F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37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9CF565-1138-519D-EF10-C5706361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3B7DD7-144D-CA9D-337F-D5087047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D0752D-A7BB-4009-3CA9-ADC4064B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236A-5BA6-FE4F-A5E9-59069577E9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24862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1EE633-62B7-ED4D-E499-261AAB6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F1FFF4-1DA6-7646-5AD3-307E93D2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A3A554-BC34-04D7-33BD-DC6DCB43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5CE8-6316-FD49-976C-3EC7487D00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052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B6972A-9FD5-1007-1767-E572805D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ABBB03-EFDE-10BB-C095-05FD34D7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A6807E-9CC6-DBDC-EA31-873B10C2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072C-5034-DD44-B2BD-79732FBFE1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3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3157D2-9163-72F8-DBC4-DF10FFE2C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04C220-1276-5F24-A75C-29F6DF6E5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25B0-A45D-07BC-F468-7FCD3E5FC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CC35-E8C9-B2ED-0812-98B093A6D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8E2C-7CB6-102F-D308-0CCDF89AB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60B12B-0621-EF47-A355-EB31A3AD07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pparoma.inf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Grafico_di_Microsoft_Excel.xls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>
            <a:extLst>
              <a:ext uri="{FF2B5EF4-FFF2-40B4-BE49-F238E27FC236}">
                <a16:creationId xmlns:a16="http://schemas.microsoft.com/office/drawing/2014/main" id="{3D17E25D-5AE2-0098-DA29-091E19E7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174750"/>
            <a:ext cx="6862000" cy="160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it-IT" altLang="it-IT" sz="3500" b="1" dirty="0">
                <a:solidFill>
                  <a:srgbClr val="005E7D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/DIS/UGUAGLIANZE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it-IT" altLang="it-IT" sz="3500" dirty="0">
                <a:solidFill>
                  <a:srgbClr val="005E7D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A 50 anni dal convegno «sui mali di Roma».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endParaRPr lang="it-IT" altLang="it-IT" sz="3500" b="1" dirty="0">
              <a:solidFill>
                <a:srgbClr val="005E7D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5E7D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50 anni dopo: le attese di sviluppo e di giustizia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rgbClr val="005E7D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Pierciro</a:t>
            </a:r>
            <a:r>
              <a:rPr lang="it-IT" altLang="it-IT" sz="1600" dirty="0">
                <a:solidFill>
                  <a:srgbClr val="005E7D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 Galeone, Vice Presidente della Fondazione Don Luigi Di Liegro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7C9E5458-7143-F09A-CE83-42300F338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184150"/>
            <a:ext cx="6680200" cy="72548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9. Reddito medio per municipio</a:t>
            </a:r>
          </a:p>
        </p:txBody>
      </p:sp>
      <p:sp>
        <p:nvSpPr>
          <p:cNvPr id="24579" name="Segnaposto numero diapositiva 3">
            <a:extLst>
              <a:ext uri="{FF2B5EF4-FFF2-40B4-BE49-F238E27FC236}">
                <a16:creationId xmlns:a16="http://schemas.microsoft.com/office/drawing/2014/main" id="{26FF35CD-2982-7D07-A3FD-8CB973B85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13460BA-DE3F-5940-8BB7-F903F5990CD7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24581" name="CasellaDiTesto 5">
            <a:extLst>
              <a:ext uri="{FF2B5EF4-FFF2-40B4-BE49-F238E27FC236}">
                <a16:creationId xmlns:a16="http://schemas.microsoft.com/office/drawing/2014/main" id="{07CD58F4-4D95-E94E-FE1E-441CF8F2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05" y="6333506"/>
            <a:ext cx="564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Elaborazioni dell’Ufficio di Statistica di Roma Capitale su dati di fonte anagrafe</a:t>
            </a:r>
            <a:r>
              <a:rPr lang="it-IT" altLang="it-IT" sz="1100" dirty="0"/>
              <a:t> 2022</a:t>
            </a: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</a:t>
            </a:r>
          </a:p>
        </p:txBody>
      </p:sp>
      <p:pic>
        <p:nvPicPr>
          <p:cNvPr id="24582" name="Immagine 1">
            <a:extLst>
              <a:ext uri="{FF2B5EF4-FFF2-40B4-BE49-F238E27FC236}">
                <a16:creationId xmlns:a16="http://schemas.microsoft.com/office/drawing/2014/main" id="{3DCE9536-6C65-99BF-E503-E6F2ECB7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6612" r="6200" b="12289"/>
          <a:stretch>
            <a:fillRect/>
          </a:stretch>
        </p:blipFill>
        <p:spPr bwMode="auto">
          <a:xfrm>
            <a:off x="1199408" y="776638"/>
            <a:ext cx="6436425" cy="529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CADCF8E2-331D-E0D8-0A69-3663C26DC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184150"/>
            <a:ext cx="6680200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10. Incidenza delle famiglie monocomponente</a:t>
            </a: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AF02F5F7-85FB-C21C-33D8-37A682706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1EB68D2-D6A9-B84A-AB59-97E998744AC9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23557" name="CasellaDiTesto 5">
            <a:extLst>
              <a:ext uri="{FF2B5EF4-FFF2-40B4-BE49-F238E27FC236}">
                <a16:creationId xmlns:a16="http://schemas.microsoft.com/office/drawing/2014/main" id="{E3985095-E28B-5E23-1436-D6833FD1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98" y="6247844"/>
            <a:ext cx="564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Elaborazioni dell’Ufficio di Statistica di Roma Capitale su dati di fonte anagrafe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Incidenza delle famiglie monocomponente per municipio al 31.12. Roma, 2021</a:t>
            </a:r>
          </a:p>
        </p:txBody>
      </p:sp>
      <p:pic>
        <p:nvPicPr>
          <p:cNvPr id="23558" name="Immagine 2">
            <a:extLst>
              <a:ext uri="{FF2B5EF4-FFF2-40B4-BE49-F238E27FC236}">
                <a16:creationId xmlns:a16="http://schemas.microsoft.com/office/drawing/2014/main" id="{068FC326-EBCB-7344-9C52-14E51A36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034" r="1704" b="16444"/>
          <a:stretch>
            <a:fillRect/>
          </a:stretch>
        </p:blipFill>
        <p:spPr bwMode="auto">
          <a:xfrm>
            <a:off x="452134" y="1781299"/>
            <a:ext cx="7764382" cy="42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D26A7D00-B2F9-3245-588B-28DFE542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550" y="285750"/>
            <a:ext cx="6680200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11. Nati-mortalità delle imprese</a:t>
            </a:r>
          </a:p>
        </p:txBody>
      </p:sp>
      <p:sp>
        <p:nvSpPr>
          <p:cNvPr id="14339" name="Segnaposto numero diapositiva 3">
            <a:extLst>
              <a:ext uri="{FF2B5EF4-FFF2-40B4-BE49-F238E27FC236}">
                <a16:creationId xmlns:a16="http://schemas.microsoft.com/office/drawing/2014/main" id="{7F6A18A9-D9E4-A658-2504-3C2C5E25E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5D3EF7A-D603-DB40-80A5-C51B166246B3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4341" name="CasellaDiTesto 5">
            <a:extLst>
              <a:ext uri="{FF2B5EF4-FFF2-40B4-BE49-F238E27FC236}">
                <a16:creationId xmlns:a16="http://schemas.microsoft.com/office/drawing/2014/main" id="{296BD7E3-CA81-D7F7-8380-9BA2DD8C3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069" y="6245802"/>
            <a:ext cx="51609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Banca d’Italia su su dati Infocamere.</a:t>
            </a:r>
            <a:r>
              <a:rPr lang="it-IT" altLang="it-IT" sz="1100" i="1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saldo per mille imprese attive</a:t>
            </a:r>
            <a:endParaRPr lang="it-IT" altLang="it-IT" sz="1100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pic>
        <p:nvPicPr>
          <p:cNvPr id="14342" name="Immagine 2">
            <a:extLst>
              <a:ext uri="{FF2B5EF4-FFF2-40B4-BE49-F238E27FC236}">
                <a16:creationId xmlns:a16="http://schemas.microsoft.com/office/drawing/2014/main" id="{58EE7F03-6B99-AC58-6624-BE796291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1" r="4732" b="17604"/>
          <a:stretch>
            <a:fillRect/>
          </a:stretch>
        </p:blipFill>
        <p:spPr bwMode="auto">
          <a:xfrm>
            <a:off x="476271" y="1330036"/>
            <a:ext cx="7408944" cy="46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60A01F5D-747D-3A6B-DE40-B1DF79CA2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250825"/>
            <a:ext cx="7353300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12. Laureati</a:t>
            </a:r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CD7DCDC5-6C36-F87E-1685-8ECAEB00F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F9D3F4F-6E45-5849-BB0C-DCF3A6F26AE2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5365" name="CasellaDiTesto 5">
            <a:extLst>
              <a:ext uri="{FF2B5EF4-FFF2-40B4-BE49-F238E27FC236}">
                <a16:creationId xmlns:a16="http://schemas.microsoft.com/office/drawing/2014/main" id="{CD00B174-D144-0993-C569-0090B4B6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28" y="6100783"/>
            <a:ext cx="50450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Banca d’Italia su dati del Ministero dell’Università e della ricerca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100" i="1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(indici: 2001=100)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</a:t>
            </a:r>
          </a:p>
        </p:txBody>
      </p:sp>
      <p:pic>
        <p:nvPicPr>
          <p:cNvPr id="15366" name="Immagine 6">
            <a:extLst>
              <a:ext uri="{FF2B5EF4-FFF2-40B4-BE49-F238E27FC236}">
                <a16:creationId xmlns:a16="http://schemas.microsoft.com/office/drawing/2014/main" id="{5BC33906-7A16-A9BA-9BA1-44B6B9F9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8" r="3935" b="17122"/>
          <a:stretch>
            <a:fillRect/>
          </a:stretch>
        </p:blipFill>
        <p:spPr bwMode="auto">
          <a:xfrm>
            <a:off x="598796" y="1140032"/>
            <a:ext cx="7207562" cy="471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066537B4-ACFD-F577-3703-66BF7BD27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66688"/>
            <a:ext cx="6680200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13. Laureati per municipio</a:t>
            </a:r>
          </a:p>
        </p:txBody>
      </p:sp>
      <p:sp>
        <p:nvSpPr>
          <p:cNvPr id="26627" name="Segnaposto numero diapositiva 3">
            <a:extLst>
              <a:ext uri="{FF2B5EF4-FFF2-40B4-BE49-F238E27FC236}">
                <a16:creationId xmlns:a16="http://schemas.microsoft.com/office/drawing/2014/main" id="{13B01C4A-07AF-3A63-5249-9817A566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179B5CF-CEF8-E841-AF12-983A2570104E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26629" name="CasellaDiTesto 5">
            <a:extLst>
              <a:ext uri="{FF2B5EF4-FFF2-40B4-BE49-F238E27FC236}">
                <a16:creationId xmlns:a16="http://schemas.microsoft.com/office/drawing/2014/main" id="{88411542-0B43-D799-BC01-477A7D5A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553" y="6454032"/>
            <a:ext cx="5645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</a:t>
            </a: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  <a:hlinkClick r:id="rId2"/>
              </a:rPr>
              <a:t>www.Mapparoma.info</a:t>
            </a: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su dati ISTAT, 2022</a:t>
            </a:r>
          </a:p>
        </p:txBody>
      </p:sp>
      <p:pic>
        <p:nvPicPr>
          <p:cNvPr id="26630" name="Immagine 1" descr="Immagine che contiene testo, diagramma, mappa&#10;&#10;Descrizione generata automaticamente">
            <a:extLst>
              <a:ext uri="{FF2B5EF4-FFF2-40B4-BE49-F238E27FC236}">
                <a16:creationId xmlns:a16="http://schemas.microsoft.com/office/drawing/2014/main" id="{7B551056-58A6-2C25-9E6B-150BDA5A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76" r="51018" b="12895"/>
          <a:stretch>
            <a:fillRect/>
          </a:stretch>
        </p:blipFill>
        <p:spPr bwMode="auto">
          <a:xfrm>
            <a:off x="1092530" y="926275"/>
            <a:ext cx="7101443" cy="528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3">
            <a:extLst>
              <a:ext uri="{FF2B5EF4-FFF2-40B4-BE49-F238E27FC236}">
                <a16:creationId xmlns:a16="http://schemas.microsoft.com/office/drawing/2014/main" id="{30FF9A35-DC9F-F409-ABB5-1F050C451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122238"/>
            <a:ext cx="7626350" cy="1014412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14. Laureati occupati nelle basse qualifiche</a:t>
            </a:r>
          </a:p>
        </p:txBody>
      </p:sp>
      <p:sp>
        <p:nvSpPr>
          <p:cNvPr id="16387" name="Segnaposto numero diapositiva 3">
            <a:extLst>
              <a:ext uri="{FF2B5EF4-FFF2-40B4-BE49-F238E27FC236}">
                <a16:creationId xmlns:a16="http://schemas.microsoft.com/office/drawing/2014/main" id="{ED243735-34E3-7888-8939-60C854CD5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2E886B-4CCF-9E4B-8F69-7902739D05E1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6389" name="CasellaDiTesto 5">
            <a:extLst>
              <a:ext uri="{FF2B5EF4-FFF2-40B4-BE49-F238E27FC236}">
                <a16:creationId xmlns:a16="http://schemas.microsoft.com/office/drawing/2014/main" id="{E26D2905-2EA8-4B0B-7FA8-12515966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6" y="5994298"/>
            <a:ext cx="7442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Banca d’Italia su dati del Ministero dell’Università e della ricerca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100" i="1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(quote percentuali sugli occupati laureati dell’area)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100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pic>
        <p:nvPicPr>
          <p:cNvPr id="16390" name="Immagine 2">
            <a:extLst>
              <a:ext uri="{FF2B5EF4-FFF2-40B4-BE49-F238E27FC236}">
                <a16:creationId xmlns:a16="http://schemas.microsoft.com/office/drawing/2014/main" id="{965E626F-FA20-187D-F097-093166F9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4687" r="2098" b="5534"/>
          <a:stretch>
            <a:fillRect/>
          </a:stretch>
        </p:blipFill>
        <p:spPr bwMode="auto">
          <a:xfrm>
            <a:off x="581890" y="1163782"/>
            <a:ext cx="7600209" cy="437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3">
            <a:extLst>
              <a:ext uri="{FF2B5EF4-FFF2-40B4-BE49-F238E27FC236}">
                <a16:creationId xmlns:a16="http://schemas.microsoft.com/office/drawing/2014/main" id="{5D4E034E-EE89-DD33-57DB-E8182638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120650"/>
            <a:ext cx="6680200" cy="1014413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15. Investimenti Diretti Esteri (IDE).</a:t>
            </a:r>
          </a:p>
        </p:txBody>
      </p:sp>
      <p:sp>
        <p:nvSpPr>
          <p:cNvPr id="17411" name="Segnaposto numero diapositiva 3">
            <a:extLst>
              <a:ext uri="{FF2B5EF4-FFF2-40B4-BE49-F238E27FC236}">
                <a16:creationId xmlns:a16="http://schemas.microsoft.com/office/drawing/2014/main" id="{5110A06D-0848-382A-7656-37C802CD5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872DD09-30B8-9640-8F0C-E144E2F9F9C2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7413" name="CasellaDiTesto 5">
            <a:extLst>
              <a:ext uri="{FF2B5EF4-FFF2-40B4-BE49-F238E27FC236}">
                <a16:creationId xmlns:a16="http://schemas.microsoft.com/office/drawing/2014/main" id="{CAECB7EA-B9DA-964D-2F05-00BC44AB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5949950"/>
            <a:ext cx="74437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dati Istat e Banca d’Italia. Consistenze, 2013/2018</a:t>
            </a:r>
            <a:r>
              <a:rPr lang="it-IT" altLang="it-IT" sz="1100" i="1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(quote sul totale nazionale; valori percentuali)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100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98F5886-5652-D5EA-62DE-6D5A82E7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08" y="2010559"/>
            <a:ext cx="5765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533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2927E3E-B71F-1284-E1C8-F6386DCD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A46BF-C452-CE43-99D9-A0A223B86D53}" type="slidenum">
              <a:rPr lang="it-IT" altLang="it-IT"/>
              <a:pPr>
                <a:defRPr/>
              </a:pPr>
              <a:t>17</a:t>
            </a:fld>
            <a:endParaRPr lang="it-IT" altLang="it-IT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B35265F-41DB-CCC4-1925-3DD444608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65777"/>
              </p:ext>
            </p:extLst>
          </p:nvPr>
        </p:nvGraphicFramePr>
        <p:xfrm>
          <a:off x="700645" y="1033153"/>
          <a:ext cx="7968342" cy="460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CasellaDiTesto 4">
            <a:extLst>
              <a:ext uri="{FF2B5EF4-FFF2-40B4-BE49-F238E27FC236}">
                <a16:creationId xmlns:a16="http://schemas.microsoft.com/office/drawing/2014/main" id="{66A57BA7-4F68-804E-7D8B-D59E66374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97" y="5817151"/>
            <a:ext cx="6367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Spesa per investimenti nel Comune di Roma, 2007-2023, (valori assoluti - cassa)</a:t>
            </a:r>
          </a:p>
        </p:txBody>
      </p:sp>
      <p:sp>
        <p:nvSpPr>
          <p:cNvPr id="18437" name="Titolo 3">
            <a:extLst>
              <a:ext uri="{FF2B5EF4-FFF2-40B4-BE49-F238E27FC236}">
                <a16:creationId xmlns:a16="http://schemas.microsoft.com/office/drawing/2014/main" id="{FAA4E0D7-177D-021B-46D4-63728D23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15925"/>
            <a:ext cx="7319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</a:rPr>
              <a:t>16. Spesa per investimenti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2927E3E-B71F-1284-E1C8-F6386DCD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A46BF-C452-CE43-99D9-A0A223B86D53}" type="slidenum">
              <a:rPr lang="it-IT" altLang="it-IT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18437" name="Titolo 3">
            <a:extLst>
              <a:ext uri="{FF2B5EF4-FFF2-40B4-BE49-F238E27FC236}">
                <a16:creationId xmlns:a16="http://schemas.microsoft.com/office/drawing/2014/main" id="{FAA4E0D7-177D-021B-46D4-63728D23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15925"/>
            <a:ext cx="7319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110F4B-02D3-FE98-29E6-886C01DEC7CB}"/>
              </a:ext>
            </a:extLst>
          </p:cNvPr>
          <p:cNvSpPr txBox="1"/>
          <p:nvPr/>
        </p:nvSpPr>
        <p:spPr>
          <a:xfrm>
            <a:off x="902525" y="1600913"/>
            <a:ext cx="68164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it-IT" sz="24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solidarietà non è un vago sentimento di compassione, né si fonda su un sentimento di altruismo ingenuo, </a:t>
            </a:r>
          </a:p>
          <a:p>
            <a:r>
              <a:rPr lang="it-IT" sz="24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 nasce dall’analisi della complessità sociale, dai guasti del sistema sociale disordinato, dal degrado morale e culturale, provocato dalla legge del più forte, dalla carenza etica collettiva</a:t>
            </a:r>
            <a:r>
              <a:rPr lang="it-IT" sz="24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  <a:p>
            <a:endParaRPr lang="it-IT" sz="2400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it-IT" sz="24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Mons. Luigi Di Liegro</a:t>
            </a:r>
          </a:p>
          <a:p>
            <a:endParaRPr lang="it-IT" sz="2400" i="1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2308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A6A54B63-3B33-BF07-B4D7-0014D7B87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31775"/>
            <a:ext cx="5138737" cy="633413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 1. Popolazione residente</a:t>
            </a:r>
          </a:p>
        </p:txBody>
      </p:sp>
      <p:sp>
        <p:nvSpPr>
          <p:cNvPr id="6147" name="Segnaposto numero diapositiva 3">
            <a:extLst>
              <a:ext uri="{FF2B5EF4-FFF2-40B4-BE49-F238E27FC236}">
                <a16:creationId xmlns:a16="http://schemas.microsoft.com/office/drawing/2014/main" id="{F7FBCE03-446B-8296-02C6-103FD600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534B418-1EFC-1740-8971-215EF3C060E4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9" name="CasellaDiTesto 7">
            <a:extLst>
              <a:ext uri="{FF2B5EF4-FFF2-40B4-BE49-F238E27FC236}">
                <a16:creationId xmlns:a16="http://schemas.microsoft.com/office/drawing/2014/main" id="{AFDA253D-ACD4-B626-7701-64B934108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51" y="6196569"/>
            <a:ext cx="564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ISTAT Popolazione residente ai censimenti nel Comune di Roma, 1871-2021 </a:t>
            </a:r>
            <a:r>
              <a:rPr lang="it-IT" altLang="it-IT" sz="1100" i="1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(migliaia)</a:t>
            </a:r>
            <a:endParaRPr lang="it-IT" altLang="it-IT" sz="1100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0388AC1-723D-FF88-C81E-5A7D79390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011384"/>
              </p:ext>
            </p:extLst>
          </p:nvPr>
        </p:nvGraphicFramePr>
        <p:xfrm>
          <a:off x="653143" y="926275"/>
          <a:ext cx="7837714" cy="499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71371B5E-B976-6F82-41AD-1B1DF5E23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184150"/>
            <a:ext cx="6680200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2. «Piramide» per classi di età «</a:t>
            </a:r>
          </a:p>
        </p:txBody>
      </p:sp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id="{CB56DF25-77EF-18AA-3ADC-586EA77B4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3A9FF6C-14F7-1846-83CC-9958EC2E9261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9221" name="CasellaDiTesto 5">
            <a:extLst>
              <a:ext uri="{FF2B5EF4-FFF2-40B4-BE49-F238E27FC236}">
                <a16:creationId xmlns:a16="http://schemas.microsoft.com/office/drawing/2014/main" id="{13A36769-F554-E734-273C-FC5D6FBC0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725" y="5939580"/>
            <a:ext cx="5645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Elaborazioni dell’Ufficio di Statistica di Roma Capitale su dati di fonte </a:t>
            </a:r>
            <a:r>
              <a:rPr lang="it-IT" altLang="it-IT" sz="1100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anagrafeFigura</a:t>
            </a: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1. Piramide per classi di età della popolazione di Roma al 31.12 (valori %). Roma, 2021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100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pic>
        <p:nvPicPr>
          <p:cNvPr id="9222" name="Immagine 6">
            <a:extLst>
              <a:ext uri="{FF2B5EF4-FFF2-40B4-BE49-F238E27FC236}">
                <a16:creationId xmlns:a16="http://schemas.microsoft.com/office/drawing/2014/main" id="{A33E9EE8-0750-072F-E854-8ECB65C6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7948" r="7454" b="17397"/>
          <a:stretch>
            <a:fillRect/>
          </a:stretch>
        </p:blipFill>
        <p:spPr bwMode="auto">
          <a:xfrm>
            <a:off x="143928" y="1294410"/>
            <a:ext cx="8204425" cy="43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5925C26B-49A5-08C1-061F-DCB033AC3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19075"/>
            <a:ext cx="6680200" cy="6175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3. Età media per municipio</a:t>
            </a:r>
          </a:p>
        </p:txBody>
      </p:sp>
      <p:sp>
        <p:nvSpPr>
          <p:cNvPr id="25603" name="Segnaposto numero diapositiva 3">
            <a:extLst>
              <a:ext uri="{FF2B5EF4-FFF2-40B4-BE49-F238E27FC236}">
                <a16:creationId xmlns:a16="http://schemas.microsoft.com/office/drawing/2014/main" id="{7202E126-1E6C-1125-894B-9A15BB09D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A6FF1FF-117C-B142-9912-6C0CABD56DA3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25605" name="CasellaDiTesto 5">
            <a:extLst>
              <a:ext uri="{FF2B5EF4-FFF2-40B4-BE49-F238E27FC236}">
                <a16:creationId xmlns:a16="http://schemas.microsoft.com/office/drawing/2014/main" id="{AAA074A2-1E0A-63B6-646E-2D25ED95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69025"/>
            <a:ext cx="564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Elaborazioni dell’Ufficio di Statistica di Roma Capitale su dati di fonte anagrafe, 2022</a:t>
            </a:r>
          </a:p>
        </p:txBody>
      </p:sp>
      <p:pic>
        <p:nvPicPr>
          <p:cNvPr id="25606" name="Immagine 2">
            <a:extLst>
              <a:ext uri="{FF2B5EF4-FFF2-40B4-BE49-F238E27FC236}">
                <a16:creationId xmlns:a16="http://schemas.microsoft.com/office/drawing/2014/main" id="{CD9D22F7-1CF4-94E6-E1F1-3C69D89A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1115" r="12463" b="15987"/>
          <a:stretch>
            <a:fillRect/>
          </a:stretch>
        </p:blipFill>
        <p:spPr bwMode="auto">
          <a:xfrm>
            <a:off x="1710046" y="809977"/>
            <a:ext cx="5462649" cy="52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B4BE33D9-1AEF-A4D2-8EDE-F38C7D417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188913"/>
            <a:ext cx="7451725" cy="896937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4. Popolazione straniera iscritta in anagrafe</a:t>
            </a:r>
          </a:p>
        </p:txBody>
      </p:sp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1170DFEA-9FFA-4B72-5097-15849D560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4FEB8F1-0EA6-A74A-8D04-B32F6E4D82A9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8197" name="CasellaDiTesto 5">
            <a:extLst>
              <a:ext uri="{FF2B5EF4-FFF2-40B4-BE49-F238E27FC236}">
                <a16:creationId xmlns:a16="http://schemas.microsoft.com/office/drawing/2014/main" id="{B830E0B1-DB80-D979-ED76-36201CBC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5667375"/>
            <a:ext cx="564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Elaborazioni dell’Ufficio di Statistica di Roma Capitale Popolazione straniera inscritta in anagrafe al 31.12 nel Comune di Roma, 2003-2022</a:t>
            </a:r>
          </a:p>
        </p:txBody>
      </p:sp>
      <p:pic>
        <p:nvPicPr>
          <p:cNvPr id="8198" name="Immagine 7">
            <a:extLst>
              <a:ext uri="{FF2B5EF4-FFF2-40B4-BE49-F238E27FC236}">
                <a16:creationId xmlns:a16="http://schemas.microsoft.com/office/drawing/2014/main" id="{E67685FA-704B-F935-56A7-B27B0FF5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7483" r="6459" b="15936"/>
          <a:stretch>
            <a:fillRect/>
          </a:stretch>
        </p:blipFill>
        <p:spPr bwMode="auto">
          <a:xfrm>
            <a:off x="124079" y="950027"/>
            <a:ext cx="7915516" cy="45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23279824-1C7F-A0E3-9846-3E38AB18E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8" y="250825"/>
            <a:ext cx="6985000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5. Addetti delle istituzioni pubbliche</a:t>
            </a:r>
          </a:p>
        </p:txBody>
      </p:sp>
      <p:sp>
        <p:nvSpPr>
          <p:cNvPr id="10243" name="Segnaposto numero diapositiva 3">
            <a:extLst>
              <a:ext uri="{FF2B5EF4-FFF2-40B4-BE49-F238E27FC236}">
                <a16:creationId xmlns:a16="http://schemas.microsoft.com/office/drawing/2014/main" id="{C8145F53-875A-4A66-A8EC-124FA7FAC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1C09CB7-DEBC-CA41-B31F-6F0D2938624D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0245" name="CasellaDiTesto 5">
            <a:extLst>
              <a:ext uri="{FF2B5EF4-FFF2-40B4-BE49-F238E27FC236}">
                <a16:creationId xmlns:a16="http://schemas.microsoft.com/office/drawing/2014/main" id="{1902A771-C337-BA29-7A27-DF2222CE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25" y="6332662"/>
            <a:ext cx="70373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Banca d’Itali su dati  ISTAT, </a:t>
            </a:r>
          </a:p>
        </p:txBody>
      </p:sp>
      <p:graphicFrame>
        <p:nvGraphicFramePr>
          <p:cNvPr id="10246" name="Grafico 2">
            <a:extLst>
              <a:ext uri="{FF2B5EF4-FFF2-40B4-BE49-F238E27FC236}">
                <a16:creationId xmlns:a16="http://schemas.microsoft.com/office/drawing/2014/main" id="{3ABC952E-5D7B-FFDF-D7CA-E9FF255FE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78829"/>
              </p:ext>
            </p:extLst>
          </p:nvPr>
        </p:nvGraphicFramePr>
        <p:xfrm>
          <a:off x="522288" y="949325"/>
          <a:ext cx="8123237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2" imgW="6165850" imgH="3689350" progId="Excel.Chart.8">
                  <p:embed/>
                </p:oleObj>
              </mc:Choice>
              <mc:Fallback>
                <p:oleObj name="Grafico" r:id="rId2" imgW="6165850" imgH="3689350" progId="Excel.Chart.8">
                  <p:embed/>
                  <p:pic>
                    <p:nvPicPr>
                      <p:cNvPr id="0" name="Gra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949325"/>
                        <a:ext cx="8123237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8E1F0DBF-E825-EEE8-A259-A7A59DA3E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963" y="136525"/>
            <a:ext cx="7229475" cy="9017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6. Addetti alle imprese private - Servizi a bassa intensità di conoscenza, </a:t>
            </a:r>
          </a:p>
        </p:txBody>
      </p:sp>
      <p:sp>
        <p:nvSpPr>
          <p:cNvPr id="12291" name="Segnaposto numero diapositiva 3">
            <a:extLst>
              <a:ext uri="{FF2B5EF4-FFF2-40B4-BE49-F238E27FC236}">
                <a16:creationId xmlns:a16="http://schemas.microsoft.com/office/drawing/2014/main" id="{28AD7233-1401-DDDA-C1B7-AE1339F89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0FFE358-5D4A-ED43-B136-E0C2E9BD2595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2293" name="CasellaDiTesto 5">
            <a:extLst>
              <a:ext uri="{FF2B5EF4-FFF2-40B4-BE49-F238E27FC236}">
                <a16:creationId xmlns:a16="http://schemas.microsoft.com/office/drawing/2014/main" id="{1FC9B6BA-A8DB-A975-B364-C822706C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54" y="6453518"/>
            <a:ext cx="7442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Banca d’Itali su dati  ISTAT, </a:t>
            </a:r>
          </a:p>
        </p:txBody>
      </p:sp>
      <p:graphicFrame>
        <p:nvGraphicFramePr>
          <p:cNvPr id="12294" name="Grafico 1">
            <a:extLst>
              <a:ext uri="{FF2B5EF4-FFF2-40B4-BE49-F238E27FC236}">
                <a16:creationId xmlns:a16="http://schemas.microsoft.com/office/drawing/2014/main" id="{4E209E7E-4E8D-D87D-A4CA-AB27847C7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79257"/>
              </p:ext>
            </p:extLst>
          </p:nvPr>
        </p:nvGraphicFramePr>
        <p:xfrm>
          <a:off x="368135" y="1009403"/>
          <a:ext cx="8193974" cy="530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81650" imgH="3092450" progId="Excel.Chart.8">
                  <p:embed/>
                </p:oleObj>
              </mc:Choice>
              <mc:Fallback>
                <p:oleObj name="Chart" r:id="rId2" imgW="5581650" imgH="3092450" progId="Excel.Char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35" y="1009403"/>
                        <a:ext cx="8193974" cy="5308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3">
            <a:extLst>
              <a:ext uri="{FF2B5EF4-FFF2-40B4-BE49-F238E27FC236}">
                <a16:creationId xmlns:a16="http://schemas.microsoft.com/office/drawing/2014/main" id="{5D4E034E-EE89-DD33-57DB-E8182638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120650"/>
            <a:ext cx="6680200" cy="1014413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7. Produttività del lavoro</a:t>
            </a:r>
          </a:p>
        </p:txBody>
      </p:sp>
      <p:sp>
        <p:nvSpPr>
          <p:cNvPr id="17411" name="Segnaposto numero diapositiva 3">
            <a:extLst>
              <a:ext uri="{FF2B5EF4-FFF2-40B4-BE49-F238E27FC236}">
                <a16:creationId xmlns:a16="http://schemas.microsoft.com/office/drawing/2014/main" id="{5110A06D-0848-382A-7656-37C802CD5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872DD09-30B8-9640-8F0C-E144E2F9F9C2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7413" name="CasellaDiTesto 5">
            <a:extLst>
              <a:ext uri="{FF2B5EF4-FFF2-40B4-BE49-F238E27FC236}">
                <a16:creationId xmlns:a16="http://schemas.microsoft.com/office/drawing/2014/main" id="{CAECB7EA-B9DA-964D-2F05-00BC44AB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5949950"/>
            <a:ext cx="74437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Banca d’</a:t>
            </a:r>
            <a:r>
              <a:rPr lang="it-IT" altLang="it-IT" sz="1100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Italia</a:t>
            </a:r>
            <a:r>
              <a:rPr lang="it-IT" sz="900" dirty="0" err="1">
                <a:solidFill>
                  <a:srgbClr val="000000"/>
                </a:solidFill>
                <a:effectLst/>
                <a:latin typeface="Helvetica" pitchFamily="2" charset="0"/>
              </a:rPr>
              <a:t>laborazioni</a:t>
            </a:r>
            <a:r>
              <a:rPr lang="it-IT" sz="900" dirty="0">
                <a:solidFill>
                  <a:srgbClr val="000000"/>
                </a:solidFill>
                <a:effectLst/>
                <a:latin typeface="Helvetica" pitchFamily="2" charset="0"/>
              </a:rPr>
              <a:t> su dati Istat, Conti economici territoriali, dic. 2020. Un valore pari a 100 indica uguaglianza del rapporto tra valore aggiunto e occupati tra Roma e l’Italia. Il valore aggiunto è a prezzi </a:t>
            </a:r>
            <a:r>
              <a:rPr lang="it-IT" sz="900" dirty="0" err="1">
                <a:solidFill>
                  <a:srgbClr val="000000"/>
                </a:solidFill>
                <a:effectLst/>
                <a:latin typeface="Helvetica" pitchFamily="2" charset="0"/>
              </a:rPr>
              <a:t>cor</a:t>
            </a:r>
            <a:endParaRPr lang="it-IT" sz="9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100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A781C0-D23F-D1CD-BCAE-5C72B7BB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1239479"/>
            <a:ext cx="7374578" cy="45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42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088F7B33-014F-374C-F648-9FB46681E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317500"/>
            <a:ext cx="6680200" cy="703263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Arial" panose="020B0604020202020204" pitchFamily="34" charset="0"/>
              </a:rPr>
              <a:t>8. Disuguaglianze economiche. </a:t>
            </a:r>
            <a:br>
              <a:rPr lang="it-IT" altLang="it-IT" sz="2400" dirty="0">
                <a:latin typeface="Arial" panose="020B0604020202020204" pitchFamily="34" charset="0"/>
              </a:rPr>
            </a:br>
            <a:r>
              <a:rPr lang="it-IT" altLang="it-IT" sz="2400" dirty="0">
                <a:latin typeface="Arial" panose="020B0604020202020204" pitchFamily="34" charset="0"/>
              </a:rPr>
              <a:t>Indice di Gini</a:t>
            </a:r>
          </a:p>
        </p:txBody>
      </p:sp>
      <p:sp>
        <p:nvSpPr>
          <p:cNvPr id="19459" name="Segnaposto numero diapositiva 3">
            <a:extLst>
              <a:ext uri="{FF2B5EF4-FFF2-40B4-BE49-F238E27FC236}">
                <a16:creationId xmlns:a16="http://schemas.microsoft.com/office/drawing/2014/main" id="{FB681FF6-D467-B246-FD21-A569D620D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6E89F80-5FD8-9C42-B6E8-13B3C3626231}" type="slidenum">
              <a:rPr lang="it-IT" altLang="it-IT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it-IT" altLang="it-IT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9461" name="CasellaDiTesto 5">
            <a:extLst>
              <a:ext uri="{FF2B5EF4-FFF2-40B4-BE49-F238E27FC236}">
                <a16:creationId xmlns:a16="http://schemas.microsoft.com/office/drawing/2014/main" id="{FFECD7E5-A5DA-5535-CE19-9CDB69B0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86" y="6440178"/>
            <a:ext cx="5646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Fonte: Ministero dell’Economia e delle finanze (MF), dati sulle dichiarazioni IRPEF</a:t>
            </a:r>
          </a:p>
        </p:txBody>
      </p:sp>
      <p:graphicFrame>
        <p:nvGraphicFramePr>
          <p:cNvPr id="19462" name="Grafico 2">
            <a:extLst>
              <a:ext uri="{FF2B5EF4-FFF2-40B4-BE49-F238E27FC236}">
                <a16:creationId xmlns:a16="http://schemas.microsoft.com/office/drawing/2014/main" id="{FF0469B4-9B51-B4E1-BC1A-783E5E189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493716"/>
              </p:ext>
            </p:extLst>
          </p:nvPr>
        </p:nvGraphicFramePr>
        <p:xfrm>
          <a:off x="629392" y="1104405"/>
          <a:ext cx="7790213" cy="521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276850" imgH="3143250" progId="Excel.Chart.8">
                  <p:embed/>
                </p:oleObj>
              </mc:Choice>
              <mc:Fallback>
                <p:oleObj name="Chart" r:id="rId2" imgW="5276850" imgH="3143250" progId="Excel.Chart.8">
                  <p:embed/>
                  <p:pic>
                    <p:nvPicPr>
                      <p:cNvPr id="0" name="Gra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92" y="1104405"/>
                        <a:ext cx="7790213" cy="5213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3241</TotalTime>
  <Words>539</Words>
  <Application>Microsoft Macintosh PowerPoint</Application>
  <PresentationFormat>Presentazione su schermo (4:3)</PresentationFormat>
  <Paragraphs>80</Paragraphs>
  <Slides>18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Office 2013 - Tema 2022</vt:lpstr>
      <vt:lpstr>Chart</vt:lpstr>
      <vt:lpstr>Grafico di Microsoft Excel</vt:lpstr>
      <vt:lpstr>Presentazione standard di PowerPoint</vt:lpstr>
      <vt:lpstr> 1. Popolazione residente</vt:lpstr>
      <vt:lpstr>2. «Piramide» per classi di età «</vt:lpstr>
      <vt:lpstr>3. Età media per municipio</vt:lpstr>
      <vt:lpstr>4. Popolazione straniera iscritta in anagrafe</vt:lpstr>
      <vt:lpstr>5. Addetti delle istituzioni pubbliche</vt:lpstr>
      <vt:lpstr>6. Addetti alle imprese private - Servizi a bassa intensità di conoscenza, </vt:lpstr>
      <vt:lpstr>7. Produttività del lavoro</vt:lpstr>
      <vt:lpstr>8. Disuguaglianze economiche.  Indice di Gini</vt:lpstr>
      <vt:lpstr>9. Reddito medio per municipio</vt:lpstr>
      <vt:lpstr>10. Incidenza delle famiglie monocomponente</vt:lpstr>
      <vt:lpstr>11. Nati-mortalità delle imprese</vt:lpstr>
      <vt:lpstr>12. Laureati</vt:lpstr>
      <vt:lpstr>13. Laureati per municipio</vt:lpstr>
      <vt:lpstr>14. Laureati occupati nelle basse qualifiche</vt:lpstr>
      <vt:lpstr>15. Investimenti Diretti Esteri (IDE).</vt:lpstr>
      <vt:lpstr>Presentazione standard di PowerPoint</vt:lpstr>
      <vt:lpstr>Presentazione standard di PowerPoint</vt:lpstr>
    </vt:vector>
  </TitlesOfParts>
  <Company>BACKUP comunicazione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Pasquale Cimaroli</dc:creator>
  <cp:lastModifiedBy>pierciro galeone</cp:lastModifiedBy>
  <cp:revision>460</cp:revision>
  <cp:lastPrinted>2019-03-22T10:06:15Z</cp:lastPrinted>
  <dcterms:created xsi:type="dcterms:W3CDTF">2011-05-20T13:11:45Z</dcterms:created>
  <dcterms:modified xsi:type="dcterms:W3CDTF">2024-02-19T09:56:35Z</dcterms:modified>
</cp:coreProperties>
</file>